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6" r:id="rId2"/>
    <p:sldId id="264" r:id="rId3"/>
    <p:sldId id="266" r:id="rId4"/>
    <p:sldId id="265" r:id="rId5"/>
    <p:sldId id="257" r:id="rId6"/>
    <p:sldId id="259" r:id="rId7"/>
    <p:sldId id="258" r:id="rId8"/>
    <p:sldId id="262" r:id="rId9"/>
    <p:sldId id="260" r:id="rId10"/>
    <p:sldId id="261"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5" r:id="rId39"/>
    <p:sldId id="296" r:id="rId40"/>
    <p:sldId id="293" r:id="rId41"/>
    <p:sldId id="294"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C4541-9652-4EF2-979C-3BBF58EDFC71}" type="datetimeFigureOut">
              <a:rPr lang="tr-TR" smtClean="0"/>
              <a:pPr/>
              <a:t>15.11.2017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51014-3B1A-4BB0-AE42-A81E4C99F5C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3051014-3B1A-4BB0-AE42-A81E4C99F5C4}"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15.11.2017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D9F75050-0E15-4C5B-92B0-66D068882F1F}" type="datetimeFigureOut">
              <a:rPr lang="tr-TR" smtClean="0"/>
              <a:pPr/>
              <a:t>15.11.2017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15.11.2017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15.11.2017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esmebilimsenligi/" TargetMode="External"/><Relationship Id="rId2" Type="http://schemas.openxmlformats.org/officeDocument/2006/relationships/hyperlink" Target="https://www.facebook.com/kirazbilimsenligi/"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H:\2017%20PROJELER\4007%20buca\Kiraz%20Foto\14653337_719595374855588_8455321958937001984_n.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b="1" dirty="0" smtClean="0"/>
              <a:t>2017-2018 TÜBİTAK 4007 BİLİM ŞENLİĞİ ÇAĞRISI </a:t>
            </a:r>
            <a:endParaRPr lang="tr-TR" dirty="0"/>
          </a:p>
        </p:txBody>
      </p:sp>
      <p:sp>
        <p:nvSpPr>
          <p:cNvPr id="3" name="2 Alt Başlık"/>
          <p:cNvSpPr>
            <a:spLocks noGrp="1"/>
          </p:cNvSpPr>
          <p:nvPr>
            <p:ph type="subTitle" idx="1"/>
          </p:nvPr>
        </p:nvSpPr>
        <p:spPr/>
        <p:txBody>
          <a:bodyPr>
            <a:normAutofit fontScale="92500" lnSpcReduction="20000"/>
          </a:bodyPr>
          <a:lstStyle/>
          <a:p>
            <a:r>
              <a:rPr lang="tr-TR" b="1" dirty="0" smtClean="0">
                <a:solidFill>
                  <a:srgbClr val="FF0000"/>
                </a:solidFill>
              </a:rPr>
              <a:t>BUCA BİLİM ŞENLİĞİ </a:t>
            </a:r>
          </a:p>
          <a:p>
            <a:r>
              <a:rPr lang="tr-TR" b="1" dirty="0" smtClean="0">
                <a:solidFill>
                  <a:srgbClr val="FF0000"/>
                </a:solidFill>
              </a:rPr>
              <a:t>OKUL PROJE KOORDİNATÖRLERİ TOPLANTISI</a:t>
            </a:r>
          </a:p>
          <a:p>
            <a:r>
              <a:rPr lang="tr-TR" b="1" dirty="0" smtClean="0">
                <a:solidFill>
                  <a:srgbClr val="FF0000"/>
                </a:solidFill>
              </a:rPr>
              <a:t>14.11.2017</a:t>
            </a:r>
            <a:endParaRPr lang="tr-TR" dirty="0">
              <a:solidFill>
                <a:srgbClr val="FF0000"/>
              </a:solidFill>
            </a:endParaRPr>
          </a:p>
        </p:txBody>
      </p:sp>
      <p:pic>
        <p:nvPicPr>
          <p:cNvPr id="17410" name="Picture 2" descr="http://www.tto.cankaya.edu.tr/wp-content/uploads/2016/12/4007_offical_logo-678x381.jpg"/>
          <p:cNvPicPr>
            <a:picLocks noChangeAspect="1" noChangeArrowheads="1"/>
          </p:cNvPicPr>
          <p:nvPr/>
        </p:nvPicPr>
        <p:blipFill>
          <a:blip r:embed="rId2" cstate="print"/>
          <a:srcRect/>
          <a:stretch>
            <a:fillRect/>
          </a:stretch>
        </p:blipFill>
        <p:spPr bwMode="auto">
          <a:xfrm>
            <a:off x="179512" y="0"/>
            <a:ext cx="3888432" cy="2185092"/>
          </a:xfrm>
          <a:prstGeom prst="rect">
            <a:avLst/>
          </a:prstGeom>
          <a:noFill/>
        </p:spPr>
      </p:pic>
      <p:sp>
        <p:nvSpPr>
          <p:cNvPr id="6" name="5 Dikdörtgen"/>
          <p:cNvSpPr/>
          <p:nvPr/>
        </p:nvSpPr>
        <p:spPr>
          <a:xfrm>
            <a:off x="5652120" y="6211669"/>
            <a:ext cx="4572000" cy="646331"/>
          </a:xfrm>
          <a:prstGeom prst="rect">
            <a:avLst/>
          </a:prstGeom>
        </p:spPr>
        <p:txBody>
          <a:bodyPr>
            <a:spAutoFit/>
          </a:bodyPr>
          <a:lstStyle/>
          <a:p>
            <a:r>
              <a:rPr lang="tr-TR" dirty="0" smtClean="0"/>
              <a:t>Proje Yürütücüsü: Barış TUFANTEPE </a:t>
            </a:r>
            <a:br>
              <a:rPr lang="tr-TR" dirty="0" smtClean="0"/>
            </a:b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Proje yürütücüsü, atölye lideri, konuşmacı ve rehberlerdir. </a:t>
            </a:r>
          </a:p>
          <a:p>
            <a:r>
              <a:rPr lang="tr-TR" dirty="0" smtClean="0"/>
              <a:t>(1 proje yürütücüsü, 30 atölye lideri, 10 konuşmacı, 30 rehber.)</a:t>
            </a:r>
          </a:p>
          <a:p>
            <a:endParaRPr lang="tr-TR" dirty="0"/>
          </a:p>
        </p:txBody>
      </p:sp>
      <p:sp>
        <p:nvSpPr>
          <p:cNvPr id="2" name="1 Başlık"/>
          <p:cNvSpPr>
            <a:spLocks noGrp="1"/>
          </p:cNvSpPr>
          <p:nvPr>
            <p:ph type="title"/>
          </p:nvPr>
        </p:nvSpPr>
        <p:spPr/>
        <p:txBody>
          <a:bodyPr/>
          <a:lstStyle/>
          <a:p>
            <a:r>
              <a:rPr lang="tr-TR" dirty="0" smtClean="0"/>
              <a:t>Proje Ekibi</a:t>
            </a:r>
            <a:endParaRPr lang="tr-TR" dirty="0"/>
          </a:p>
        </p:txBody>
      </p:sp>
      <p:pic>
        <p:nvPicPr>
          <p:cNvPr id="19458" name="Picture 2" descr="H:\2017 PROJELER\4007 buca\Eşme foto\22554713_1968566023413656_7465750406634391134_n.jpg"/>
          <p:cNvPicPr>
            <a:picLocks noChangeAspect="1" noChangeArrowheads="1"/>
          </p:cNvPicPr>
          <p:nvPr/>
        </p:nvPicPr>
        <p:blipFill>
          <a:blip r:embed="rId2" cstate="print"/>
          <a:srcRect/>
          <a:stretch>
            <a:fillRect/>
          </a:stretch>
        </p:blipFill>
        <p:spPr bwMode="auto">
          <a:xfrm>
            <a:off x="2411760" y="2924944"/>
            <a:ext cx="6096000" cy="342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Proje yürütücüsü ile destekleyen kurum ve kuruluşlardan seçilmiş 1’er temsilciden oluşan kurul.</a:t>
            </a:r>
          </a:p>
          <a:p>
            <a:r>
              <a:rPr lang="tr-TR" b="1" dirty="0" smtClean="0"/>
              <a:t>Proje Yürütücüsü: </a:t>
            </a:r>
            <a:r>
              <a:rPr lang="tr-TR" dirty="0" smtClean="0"/>
              <a:t>Barış TUFANTEPE</a:t>
            </a:r>
          </a:p>
          <a:p>
            <a:r>
              <a:rPr lang="tr-TR" b="1" dirty="0" smtClean="0"/>
              <a:t>Buca Kaymakamlığı Proje Ofisi : </a:t>
            </a:r>
            <a:r>
              <a:rPr lang="tr-TR" dirty="0" smtClean="0"/>
              <a:t>Gülşen </a:t>
            </a:r>
            <a:r>
              <a:rPr lang="tr-TR" dirty="0" err="1" smtClean="0"/>
              <a:t>Salgar</a:t>
            </a:r>
            <a:endParaRPr lang="tr-TR" dirty="0" smtClean="0"/>
          </a:p>
          <a:p>
            <a:r>
              <a:rPr lang="tr-TR" dirty="0" smtClean="0"/>
              <a:t>Buca İlçe M.E.M .Özel Büro: Elvan Akcan</a:t>
            </a:r>
          </a:p>
          <a:p>
            <a:r>
              <a:rPr lang="tr-TR" dirty="0" smtClean="0"/>
              <a:t>Buca Belediyesi Proje Birimi,</a:t>
            </a:r>
          </a:p>
          <a:p>
            <a:endParaRPr lang="tr-TR" dirty="0" smtClean="0"/>
          </a:p>
          <a:p>
            <a:endParaRPr lang="tr-TR" dirty="0"/>
          </a:p>
        </p:txBody>
      </p:sp>
      <p:sp>
        <p:nvSpPr>
          <p:cNvPr id="3" name="2 Başlık"/>
          <p:cNvSpPr>
            <a:spLocks noGrp="1"/>
          </p:cNvSpPr>
          <p:nvPr>
            <p:ph type="title"/>
          </p:nvPr>
        </p:nvSpPr>
        <p:spPr/>
        <p:txBody>
          <a:bodyPr/>
          <a:lstStyle/>
          <a:p>
            <a:r>
              <a:rPr lang="tr-TR" dirty="0" smtClean="0"/>
              <a:t>Proje Üst Kurulu: </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Bilim kültürünü ve bilim iletişimini toplumun daha geniş kesimlerine yaymak, bu sayede toplumun bilime olan ilgisini artırmak, çocukları ve gençleri tüm bilim alanlarında kariyer yapmaya özendirmek, bilim insanlarıyla farklı kesimleri kaynaştırmak ve bilimsel bilgiyi topluma eğlenceli bir ortamda aktarabilmek amacıyla hazırlanan sergi, atölye, laboratuar çalışmaları ile tematik oyunlar, yarışmalar, sahne şovları, gösteriler, söyleşiler gibi tercihen </a:t>
            </a:r>
            <a:r>
              <a:rPr lang="tr-TR" u="sng" dirty="0" smtClean="0"/>
              <a:t>etkileşimli uygulamaları </a:t>
            </a:r>
            <a:r>
              <a:rPr lang="tr-TR" dirty="0" smtClean="0"/>
              <a:t>içermektedir.</a:t>
            </a:r>
          </a:p>
          <a:p>
            <a:endParaRPr lang="tr-TR" dirty="0"/>
          </a:p>
        </p:txBody>
      </p:sp>
      <p:sp>
        <p:nvSpPr>
          <p:cNvPr id="3" name="2 Başlık"/>
          <p:cNvSpPr>
            <a:spLocks noGrp="1"/>
          </p:cNvSpPr>
          <p:nvPr>
            <p:ph type="title"/>
          </p:nvPr>
        </p:nvSpPr>
        <p:spPr/>
        <p:txBody>
          <a:bodyPr>
            <a:normAutofit fontScale="90000"/>
          </a:bodyPr>
          <a:lstStyle/>
          <a:p>
            <a:r>
              <a:rPr lang="tr-TR" dirty="0" smtClean="0"/>
              <a:t>4007 Bilim Şenliği Destekleme Programı,</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b="1" dirty="0" smtClean="0"/>
              <a:t>Etkinlik:</a:t>
            </a:r>
            <a:r>
              <a:rPr lang="tr-TR" dirty="0" smtClean="0"/>
              <a:t> Bilginin topluma anlaşılır bir biçimde aktarılması amaçlanarak hazırlanan, bilim şenlikleri kapsamında gerçekleştirilecek her türlü bilimsel içerikli etkileşimli uygulamadır. (atölye çalışmaları, tematik oyunlar, laboratuar uygulamaları, söyleşiler, seminer ve gösteriler vb.).</a:t>
            </a:r>
          </a:p>
          <a:p>
            <a:endParaRPr lang="tr-TR" dirty="0"/>
          </a:p>
        </p:txBody>
      </p:sp>
      <p:sp>
        <p:nvSpPr>
          <p:cNvPr id="3" name="2 Başlık"/>
          <p:cNvSpPr>
            <a:spLocks noGrp="1"/>
          </p:cNvSpPr>
          <p:nvPr>
            <p:ph type="title"/>
          </p:nvPr>
        </p:nvSpPr>
        <p:spPr/>
        <p:txBody>
          <a:bodyPr/>
          <a:lstStyle/>
          <a:p>
            <a:endParaRPr lang="tr-TR" dirty="0"/>
          </a:p>
        </p:txBody>
      </p:sp>
      <p:pic>
        <p:nvPicPr>
          <p:cNvPr id="23554" name="Picture 2" descr="H:\2017 PROJELER\4007 buca\Kiraz Foto\14612511_1216728718372778_1155702948358927505_o.jpg"/>
          <p:cNvPicPr>
            <a:picLocks noChangeAspect="1" noChangeArrowheads="1"/>
          </p:cNvPicPr>
          <p:nvPr/>
        </p:nvPicPr>
        <p:blipFill>
          <a:blip r:embed="rId2" cstate="print"/>
          <a:srcRect/>
          <a:stretch>
            <a:fillRect/>
          </a:stretch>
        </p:blipFill>
        <p:spPr bwMode="auto">
          <a:xfrm>
            <a:off x="3347864" y="3645024"/>
            <a:ext cx="5112568" cy="28758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smtClean="0"/>
              <a:t>Örnek Etkinlik Başlıkları</a:t>
            </a:r>
            <a:endParaRPr lang="tr-TR" dirty="0"/>
          </a:p>
        </p:txBody>
      </p:sp>
      <p:sp>
        <p:nvSpPr>
          <p:cNvPr id="2" name="1 İçerik Yer Tutucusu"/>
          <p:cNvSpPr>
            <a:spLocks noGrp="1"/>
          </p:cNvSpPr>
          <p:nvPr>
            <p:ph sz="quarter" idx="2"/>
          </p:nvPr>
        </p:nvSpPr>
        <p:spPr/>
        <p:txBody>
          <a:bodyPr>
            <a:normAutofit lnSpcReduction="10000"/>
          </a:bodyPr>
          <a:lstStyle/>
          <a:p>
            <a:r>
              <a:rPr lang="tr-TR" dirty="0" smtClean="0"/>
              <a:t>Astronomi, </a:t>
            </a:r>
          </a:p>
          <a:p>
            <a:r>
              <a:rPr lang="tr-TR" dirty="0" smtClean="0"/>
              <a:t>Coğrafya, </a:t>
            </a:r>
          </a:p>
          <a:p>
            <a:r>
              <a:rPr lang="tr-TR" dirty="0" smtClean="0"/>
              <a:t>Fen Bilimleri,</a:t>
            </a:r>
          </a:p>
          <a:p>
            <a:r>
              <a:rPr lang="tr-TR" dirty="0" smtClean="0"/>
              <a:t> Geometri, </a:t>
            </a:r>
          </a:p>
          <a:p>
            <a:r>
              <a:rPr lang="tr-TR" dirty="0" smtClean="0"/>
              <a:t>İngilizce, </a:t>
            </a:r>
          </a:p>
          <a:p>
            <a:r>
              <a:rPr lang="tr-TR" dirty="0" smtClean="0"/>
              <a:t>Matematik, </a:t>
            </a:r>
          </a:p>
          <a:p>
            <a:r>
              <a:rPr lang="tr-TR" dirty="0" smtClean="0"/>
              <a:t>Mühendislik (mesleki alanlar) Bilişim – Robot -  Programlama,</a:t>
            </a:r>
          </a:p>
          <a:p>
            <a:pPr>
              <a:buNone/>
            </a:pPr>
            <a:r>
              <a:rPr lang="tr-TR" dirty="0" smtClean="0"/>
              <a:t> </a:t>
            </a:r>
          </a:p>
          <a:p>
            <a:endParaRPr lang="tr-TR" dirty="0"/>
          </a:p>
        </p:txBody>
      </p:sp>
      <p:sp>
        <p:nvSpPr>
          <p:cNvPr id="6" name="5 İçerik Yer Tutucusu"/>
          <p:cNvSpPr>
            <a:spLocks noGrp="1"/>
          </p:cNvSpPr>
          <p:nvPr>
            <p:ph sz="quarter" idx="4"/>
          </p:nvPr>
        </p:nvSpPr>
        <p:spPr/>
        <p:txBody>
          <a:bodyPr/>
          <a:lstStyle/>
          <a:p>
            <a:r>
              <a:rPr lang="tr-TR" dirty="0" smtClean="0"/>
              <a:t>Sanat,  </a:t>
            </a:r>
          </a:p>
          <a:p>
            <a:r>
              <a:rPr lang="tr-TR" dirty="0" smtClean="0"/>
              <a:t>S.T.E.M., </a:t>
            </a:r>
          </a:p>
          <a:p>
            <a:r>
              <a:rPr lang="tr-TR" dirty="0" smtClean="0"/>
              <a:t>Teknoloji Tasarım,</a:t>
            </a:r>
          </a:p>
          <a:p>
            <a:r>
              <a:rPr lang="tr-TR" dirty="0" smtClean="0"/>
              <a:t> Türkçe, </a:t>
            </a:r>
          </a:p>
          <a:p>
            <a:r>
              <a:rPr lang="tr-TR" dirty="0" smtClean="0"/>
              <a:t>Tarih, </a:t>
            </a:r>
          </a:p>
          <a:p>
            <a:r>
              <a:rPr lang="tr-TR" dirty="0" smtClean="0"/>
              <a:t>Arkeoloji, </a:t>
            </a:r>
          </a:p>
          <a:p>
            <a:r>
              <a:rPr lang="tr-TR" dirty="0" smtClean="0"/>
              <a:t>Spor</a:t>
            </a:r>
          </a:p>
          <a:p>
            <a:r>
              <a:rPr lang="tr-TR" dirty="0" smtClean="0"/>
              <a:t>Diğer.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lstStyle/>
          <a:p>
            <a:r>
              <a:rPr lang="tr-TR" dirty="0" smtClean="0"/>
              <a:t>Kendi içerisinde bir bütünlük taşıyan, belirli bir süresi olan ve belirli sayıda katılımcı ile gerçekleştirilen, katılımcılar arası bilgi paylaşımına ve etkileşime dayalı uygulamalar içeren organizasyon boyunca tekrarlanabilecek eğitim çalışmalarıdır.</a:t>
            </a:r>
          </a:p>
          <a:p>
            <a:endParaRPr lang="tr-TR" dirty="0"/>
          </a:p>
        </p:txBody>
      </p:sp>
      <p:sp>
        <p:nvSpPr>
          <p:cNvPr id="7" name="6 Başlık"/>
          <p:cNvSpPr>
            <a:spLocks noGrp="1"/>
          </p:cNvSpPr>
          <p:nvPr>
            <p:ph type="title"/>
          </p:nvPr>
        </p:nvSpPr>
        <p:spPr/>
        <p:txBody>
          <a:bodyPr/>
          <a:lstStyle/>
          <a:p>
            <a:r>
              <a:rPr lang="tr-TR" dirty="0" smtClean="0"/>
              <a:t>Atölye Çalışması:</a:t>
            </a:r>
            <a:endParaRPr lang="tr-TR" dirty="0"/>
          </a:p>
        </p:txBody>
      </p:sp>
      <p:pic>
        <p:nvPicPr>
          <p:cNvPr id="24578" name="Picture 2" descr="H:\2017 PROJELER\4007 buca\Kiraz Foto\14570689_1214008905311426_5718937428841464831_o.jpg"/>
          <p:cNvPicPr>
            <a:picLocks noChangeAspect="1" noChangeArrowheads="1"/>
          </p:cNvPicPr>
          <p:nvPr/>
        </p:nvPicPr>
        <p:blipFill>
          <a:blip r:embed="rId2" cstate="print"/>
          <a:srcRect/>
          <a:stretch>
            <a:fillRect/>
          </a:stretch>
        </p:blipFill>
        <p:spPr bwMode="auto">
          <a:xfrm>
            <a:off x="3419872" y="3573016"/>
            <a:ext cx="5328592" cy="299733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r>
              <a:rPr lang="tr-TR" dirty="0" smtClean="0"/>
              <a:t>Uzay Bilimleri Atölyesi</a:t>
            </a:r>
            <a:endParaRPr lang="tr-TR" dirty="0"/>
          </a:p>
        </p:txBody>
      </p:sp>
      <p:pic>
        <p:nvPicPr>
          <p:cNvPr id="25602" name="Picture 2" descr="H:\2017 PROJELER\4007 buca\Kiraz Foto\14721615_1214790528566597_6774915103618655130_n.jpg"/>
          <p:cNvPicPr>
            <a:picLocks noChangeAspect="1" noChangeArrowheads="1"/>
          </p:cNvPicPr>
          <p:nvPr/>
        </p:nvPicPr>
        <p:blipFill>
          <a:blip r:embed="rId2" cstate="print"/>
          <a:srcRect/>
          <a:stretch>
            <a:fillRect/>
          </a:stretch>
        </p:blipFill>
        <p:spPr bwMode="auto">
          <a:xfrm>
            <a:off x="755576" y="1484784"/>
            <a:ext cx="7848872" cy="441499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endParaRPr lang="tr-TR" dirty="0"/>
          </a:p>
        </p:txBody>
      </p:sp>
      <p:sp>
        <p:nvSpPr>
          <p:cNvPr id="3" name="2 Başlık"/>
          <p:cNvSpPr>
            <a:spLocks noGrp="1"/>
          </p:cNvSpPr>
          <p:nvPr>
            <p:ph type="title"/>
          </p:nvPr>
        </p:nvSpPr>
        <p:spPr/>
        <p:txBody>
          <a:bodyPr>
            <a:normAutofit fontScale="90000"/>
          </a:bodyPr>
          <a:lstStyle/>
          <a:p>
            <a:r>
              <a:rPr lang="tr-TR" dirty="0" smtClean="0"/>
              <a:t>Örnek Atölyeler;</a:t>
            </a:r>
            <a:br>
              <a:rPr lang="tr-TR" dirty="0" smtClean="0"/>
            </a:br>
            <a:endParaRPr lang="tr-TR" dirty="0"/>
          </a:p>
        </p:txBody>
      </p:sp>
      <p:pic>
        <p:nvPicPr>
          <p:cNvPr id="26626" name="Picture 2" descr="H:\2017 PROJELER\4007 buca\Kiraz Foto\14633364_1214007775311539_1016024552247564285_o.jpg"/>
          <p:cNvPicPr>
            <a:picLocks noChangeAspect="1" noChangeArrowheads="1"/>
          </p:cNvPicPr>
          <p:nvPr/>
        </p:nvPicPr>
        <p:blipFill>
          <a:blip r:embed="rId2" cstate="print"/>
          <a:srcRect/>
          <a:stretch>
            <a:fillRect/>
          </a:stretch>
        </p:blipFill>
        <p:spPr bwMode="auto">
          <a:xfrm>
            <a:off x="611560" y="1268760"/>
            <a:ext cx="7920880" cy="445549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14680794_1216729325039384_4770691402935810463_o.jpg"/>
          <p:cNvPicPr>
            <a:picLocks noGrp="1" noChangeAspect="1"/>
          </p:cNvPicPr>
          <p:nvPr>
            <p:ph idx="1"/>
          </p:nvPr>
        </p:nvPicPr>
        <p:blipFill>
          <a:blip r:embed="rId2"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smtClean="0"/>
              <a:t>Robotumu </a:t>
            </a:r>
            <a:r>
              <a:rPr lang="tr-TR" dirty="0" err="1" smtClean="0"/>
              <a:t>Tasarılıyorum</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4682007_1214791631899820_5943741086334029123_o.jpg"/>
          <p:cNvPicPr>
            <a:picLocks noGrp="1" noChangeAspect="1"/>
          </p:cNvPicPr>
          <p:nvPr>
            <p:ph idx="1"/>
          </p:nvPr>
        </p:nvPicPr>
        <p:blipFill>
          <a:blip r:embed="rId2"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smtClean="0"/>
              <a:t>Tıraş Köpüğü ile Ebru Çalışması</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7499176" cy="4124258"/>
          </a:xfrm>
        </p:spPr>
        <p:txBody>
          <a:bodyPr/>
          <a:lstStyle/>
          <a:p>
            <a:endParaRPr lang="tr-TR" dirty="0" smtClean="0"/>
          </a:p>
          <a:p>
            <a:pPr>
              <a:buNone/>
            </a:pPr>
            <a:endParaRPr lang="tr-TR" dirty="0" smtClean="0"/>
          </a:p>
          <a:p>
            <a:endParaRPr lang="tr-TR" dirty="0" smtClean="0"/>
          </a:p>
          <a:p>
            <a:r>
              <a:rPr lang="tr-TR" dirty="0" smtClean="0"/>
              <a:t>2016 Kiraz Bilim Şenliği  ( </a:t>
            </a:r>
            <a:r>
              <a:rPr lang="tr-TR" dirty="0" err="1" smtClean="0"/>
              <a:t>Tübitak</a:t>
            </a:r>
            <a:r>
              <a:rPr lang="tr-TR" dirty="0" smtClean="0"/>
              <a:t> 4007 Proje Yürütücüsü)</a:t>
            </a:r>
          </a:p>
          <a:p>
            <a:endParaRPr lang="tr-TR" dirty="0" smtClean="0"/>
          </a:p>
          <a:p>
            <a:r>
              <a:rPr lang="tr-TR" dirty="0" smtClean="0"/>
              <a:t>2017 Eşme Bilim Şenliği (</a:t>
            </a:r>
            <a:r>
              <a:rPr lang="tr-TR" dirty="0" err="1" smtClean="0"/>
              <a:t>Tübitak</a:t>
            </a:r>
            <a:r>
              <a:rPr lang="tr-TR" dirty="0" smtClean="0"/>
              <a:t> 4007 Atölye Lideri)</a:t>
            </a:r>
            <a:endParaRPr lang="tr-TR" dirty="0"/>
          </a:p>
        </p:txBody>
      </p:sp>
      <p:sp>
        <p:nvSpPr>
          <p:cNvPr id="3" name="2 Başlık"/>
          <p:cNvSpPr>
            <a:spLocks noGrp="1"/>
          </p:cNvSpPr>
          <p:nvPr>
            <p:ph type="title"/>
          </p:nvPr>
        </p:nvSpPr>
        <p:spPr/>
        <p:txBody>
          <a:bodyPr>
            <a:normAutofit fontScale="90000"/>
          </a:bodyPr>
          <a:lstStyle/>
          <a:p>
            <a:r>
              <a:rPr lang="tr-TR" dirty="0" smtClean="0"/>
              <a:t>2015-2016 Kiraz’ da 4006 Bilim Fuarı</a:t>
            </a:r>
            <a:br>
              <a:rPr lang="tr-TR" dirty="0" smtClean="0"/>
            </a:br>
            <a:endParaRPr lang="tr-TR" dirty="0"/>
          </a:p>
        </p:txBody>
      </p:sp>
      <p:pic>
        <p:nvPicPr>
          <p:cNvPr id="20482" name="Picture 2" descr="H:\2017 PROJELER\4007 buca\Kiraz Foto\12976972_517378675119033_8977286944022891833_o.jpg"/>
          <p:cNvPicPr>
            <a:picLocks noChangeAspect="1" noChangeArrowheads="1"/>
          </p:cNvPicPr>
          <p:nvPr/>
        </p:nvPicPr>
        <p:blipFill>
          <a:blip r:embed="rId2" cstate="print"/>
          <a:srcRect/>
          <a:stretch>
            <a:fillRect/>
          </a:stretch>
        </p:blipFill>
        <p:spPr bwMode="auto">
          <a:xfrm>
            <a:off x="827584" y="1340768"/>
            <a:ext cx="6912768" cy="388843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4691210_1215641115148205_247540960710339916_o.jpg"/>
          <p:cNvPicPr>
            <a:picLocks noGrp="1" noChangeAspect="1"/>
          </p:cNvPicPr>
          <p:nvPr>
            <p:ph idx="1"/>
          </p:nvPr>
        </p:nvPicPr>
        <p:blipFill>
          <a:blip r:embed="rId3"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smtClean="0"/>
              <a:t>Fotoğraf ile Bilimin Buluşması</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4700897_1214791198566530_4445012680879151404_o.jpg"/>
          <p:cNvPicPr>
            <a:picLocks noGrp="1" noChangeAspect="1"/>
          </p:cNvPicPr>
          <p:nvPr>
            <p:ph idx="1"/>
          </p:nvPr>
        </p:nvPicPr>
        <p:blipFill>
          <a:blip r:embed="rId2"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smtClean="0"/>
              <a:t>Uzay Küresi</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4692071_1214013491977634_5231903707907717860_o.jpg"/>
          <p:cNvPicPr>
            <a:picLocks noGrp="1" noChangeAspect="1"/>
          </p:cNvPicPr>
          <p:nvPr>
            <p:ph idx="1"/>
          </p:nvPr>
        </p:nvPicPr>
        <p:blipFill>
          <a:blip r:embed="rId2"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err="1" smtClean="0"/>
              <a:t>Androyun</a:t>
            </a:r>
            <a:r>
              <a:rPr lang="tr-TR" dirty="0" smtClean="0"/>
              <a:t> ve Nesnemi Üretiyorum</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4711043_1214013245310992_4843123507363099809_o.jpg"/>
          <p:cNvPicPr>
            <a:picLocks noGrp="1" noChangeAspect="1"/>
          </p:cNvPicPr>
          <p:nvPr>
            <p:ph idx="1"/>
          </p:nvPr>
        </p:nvPicPr>
        <p:blipFill>
          <a:blip r:embed="rId2" cstate="print"/>
          <a:stretch>
            <a:fillRect/>
          </a:stretch>
        </p:blipFill>
        <p:spPr>
          <a:xfrm>
            <a:off x="548922" y="1481138"/>
            <a:ext cx="8046155" cy="4525962"/>
          </a:xfrm>
        </p:spPr>
      </p:pic>
      <p:sp>
        <p:nvSpPr>
          <p:cNvPr id="3" name="2 Başlık"/>
          <p:cNvSpPr>
            <a:spLocks noGrp="1"/>
          </p:cNvSpPr>
          <p:nvPr>
            <p:ph type="title"/>
          </p:nvPr>
        </p:nvSpPr>
        <p:spPr/>
        <p:txBody>
          <a:bodyPr/>
          <a:lstStyle/>
          <a:p>
            <a:r>
              <a:rPr lang="tr-TR" dirty="0" smtClean="0"/>
              <a:t>Drama Atölyesi</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Robotik Atölyesi</a:t>
            </a:r>
            <a:endParaRPr lang="tr-TR" dirty="0"/>
          </a:p>
        </p:txBody>
      </p:sp>
      <p:pic>
        <p:nvPicPr>
          <p:cNvPr id="6" name="5 İçerik Yer Tutucusu" descr="22549927_763996833790548_8879201120342931487_n.jpg"/>
          <p:cNvPicPr>
            <a:picLocks noGrp="1" noChangeAspect="1"/>
          </p:cNvPicPr>
          <p:nvPr>
            <p:ph idx="1"/>
          </p:nvPr>
        </p:nvPicPr>
        <p:blipFill>
          <a:blip r:embed="rId2" cstate="print"/>
          <a:stretch>
            <a:fillRect/>
          </a:stretch>
        </p:blipFill>
        <p:spPr>
          <a:xfrm>
            <a:off x="914400" y="1686719"/>
            <a:ext cx="7315200" cy="4114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2539872_763997283790503_1924895242630229719_n.jpg"/>
          <p:cNvPicPr>
            <a:picLocks noGrp="1" noChangeAspect="1"/>
          </p:cNvPicPr>
          <p:nvPr>
            <p:ph idx="1"/>
          </p:nvPr>
        </p:nvPicPr>
        <p:blipFill>
          <a:blip r:embed="rId2" cstate="print"/>
          <a:stretch>
            <a:fillRect/>
          </a:stretch>
        </p:blipFill>
        <p:spPr>
          <a:xfrm>
            <a:off x="914400" y="1686719"/>
            <a:ext cx="7315200" cy="4114800"/>
          </a:xfrm>
        </p:spPr>
      </p:pic>
      <p:sp>
        <p:nvSpPr>
          <p:cNvPr id="3" name="2 Başlık"/>
          <p:cNvSpPr>
            <a:spLocks noGrp="1"/>
          </p:cNvSpPr>
          <p:nvPr>
            <p:ph type="title"/>
          </p:nvPr>
        </p:nvSpPr>
        <p:spPr/>
        <p:txBody>
          <a:bodyPr/>
          <a:lstStyle/>
          <a:p>
            <a:r>
              <a:rPr lang="tr-TR" dirty="0" smtClean="0"/>
              <a:t>Halı Dokuma Atölyesi</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2528512_763997323790499_7563363438060917627_n.jpg"/>
          <p:cNvPicPr>
            <a:picLocks noGrp="1" noChangeAspect="1"/>
          </p:cNvPicPr>
          <p:nvPr>
            <p:ph idx="1"/>
          </p:nvPr>
        </p:nvPicPr>
        <p:blipFill>
          <a:blip r:embed="rId2" cstate="print"/>
          <a:stretch>
            <a:fillRect/>
          </a:stretch>
        </p:blipFill>
        <p:spPr>
          <a:xfrm>
            <a:off x="914400" y="1686719"/>
            <a:ext cx="7315200" cy="4114800"/>
          </a:xfrm>
        </p:spPr>
      </p:pic>
      <p:sp>
        <p:nvSpPr>
          <p:cNvPr id="3" name="2 Başlık"/>
          <p:cNvSpPr>
            <a:spLocks noGrp="1"/>
          </p:cNvSpPr>
          <p:nvPr>
            <p:ph type="title"/>
          </p:nvPr>
        </p:nvSpPr>
        <p:spPr/>
        <p:txBody>
          <a:bodyPr/>
          <a:lstStyle/>
          <a:p>
            <a:r>
              <a:rPr lang="tr-TR" dirty="0" smtClean="0"/>
              <a:t>Halı Dokuma Atölyesi</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2688700_763997173790514_8382974116559578587_n.jpg"/>
          <p:cNvPicPr>
            <a:picLocks noGrp="1" noChangeAspect="1"/>
          </p:cNvPicPr>
          <p:nvPr>
            <p:ph idx="1"/>
          </p:nvPr>
        </p:nvPicPr>
        <p:blipFill>
          <a:blip r:embed="rId2" cstate="print"/>
          <a:stretch>
            <a:fillRect/>
          </a:stretch>
        </p:blipFill>
        <p:spPr>
          <a:xfrm>
            <a:off x="914400" y="1686719"/>
            <a:ext cx="7315200" cy="4114800"/>
          </a:xfrm>
        </p:spPr>
      </p:pic>
      <p:sp>
        <p:nvSpPr>
          <p:cNvPr id="3" name="2 Başlık"/>
          <p:cNvSpPr>
            <a:spLocks noGrp="1"/>
          </p:cNvSpPr>
          <p:nvPr>
            <p:ph type="title"/>
          </p:nvPr>
        </p:nvSpPr>
        <p:spPr/>
        <p:txBody>
          <a:bodyPr/>
          <a:lstStyle/>
          <a:p>
            <a:r>
              <a:rPr lang="tr-TR" dirty="0" smtClean="0"/>
              <a:t>Ebru ile Ayraç Atölyesi</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2688681_764005593789672_1213332752709331529_n.jpg"/>
          <p:cNvPicPr>
            <a:picLocks noGrp="1" noChangeAspect="1"/>
          </p:cNvPicPr>
          <p:nvPr>
            <p:ph idx="1"/>
          </p:nvPr>
        </p:nvPicPr>
        <p:blipFill>
          <a:blip r:embed="rId2" cstate="print"/>
          <a:stretch>
            <a:fillRect/>
          </a:stretch>
        </p:blipFill>
        <p:spPr>
          <a:xfrm>
            <a:off x="914400" y="1686719"/>
            <a:ext cx="7315200" cy="4114800"/>
          </a:xfrm>
        </p:spPr>
      </p:pic>
      <p:sp>
        <p:nvSpPr>
          <p:cNvPr id="3" name="2 Başlık"/>
          <p:cNvSpPr>
            <a:spLocks noGrp="1"/>
          </p:cNvSpPr>
          <p:nvPr>
            <p:ph type="title"/>
          </p:nvPr>
        </p:nvSpPr>
        <p:spPr/>
        <p:txBody>
          <a:bodyPr/>
          <a:lstStyle/>
          <a:p>
            <a:r>
              <a:rPr lang="tr-TR" dirty="0" smtClean="0"/>
              <a:t>Ahşap Oyuncak Atölyesi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Proje kapsamında oluşturulan proje üst kurul tarafından yapılacaktır. Öncelikle branşınızla ilgili etkinlik oluşturulabilir veya uzmanlaştığınız bir konu hakkında da bir etkinlikte olabilir. Yeni bir etkinlik üretmek şart değil, örnek etkinliklerden  de yapacağınız etkinlikler değerlendirilebilir. 1 etkinlik en az 60 </a:t>
            </a:r>
            <a:r>
              <a:rPr lang="tr-TR" dirty="0" err="1" smtClean="0"/>
              <a:t>dk</a:t>
            </a:r>
            <a:r>
              <a:rPr lang="tr-TR" dirty="0" smtClean="0"/>
              <a:t>. sürmelidir. Bu etkinlik 3 gün boyunca günde en az 2 kere yapılacak şekilde planlanmalıdır.  Etkinlikte  önemli olan bu bir saatte ne kadar çok öğrenciye etkileşimli bir uygulama yaptırdığımızdır.</a:t>
            </a:r>
          </a:p>
          <a:p>
            <a:endParaRPr lang="tr-TR" dirty="0"/>
          </a:p>
        </p:txBody>
      </p:sp>
      <p:sp>
        <p:nvSpPr>
          <p:cNvPr id="3" name="2 Başlık"/>
          <p:cNvSpPr>
            <a:spLocks noGrp="1"/>
          </p:cNvSpPr>
          <p:nvPr>
            <p:ph type="title"/>
          </p:nvPr>
        </p:nvSpPr>
        <p:spPr/>
        <p:txBody>
          <a:bodyPr/>
          <a:lstStyle/>
          <a:p>
            <a:r>
              <a:rPr lang="tr-TR" dirty="0" smtClean="0"/>
              <a:t>Etkinlik Seçimi: </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7499176" cy="4124258"/>
          </a:xfrm>
        </p:spPr>
        <p:txBody>
          <a:bodyPr/>
          <a:lstStyle/>
          <a:p>
            <a:endParaRPr lang="tr-TR" dirty="0" smtClean="0"/>
          </a:p>
          <a:p>
            <a:endParaRPr lang="tr-TR" dirty="0" smtClean="0"/>
          </a:p>
          <a:p>
            <a:endParaRPr lang="tr-TR" dirty="0" smtClean="0"/>
          </a:p>
          <a:p>
            <a:endParaRPr lang="tr-TR" dirty="0" smtClean="0"/>
          </a:p>
          <a:p>
            <a:endParaRPr lang="tr-TR" dirty="0" smtClean="0"/>
          </a:p>
        </p:txBody>
      </p:sp>
      <p:sp>
        <p:nvSpPr>
          <p:cNvPr id="3" name="2 Başlık"/>
          <p:cNvSpPr>
            <a:spLocks noGrp="1"/>
          </p:cNvSpPr>
          <p:nvPr>
            <p:ph type="title"/>
          </p:nvPr>
        </p:nvSpPr>
        <p:spPr/>
        <p:txBody>
          <a:bodyPr>
            <a:normAutofit fontScale="90000"/>
          </a:bodyPr>
          <a:lstStyle/>
          <a:p>
            <a:r>
              <a:rPr lang="tr-TR" dirty="0" smtClean="0"/>
              <a:t>2016 Kiraz Bilim Şenliği  ( </a:t>
            </a:r>
            <a:r>
              <a:rPr lang="tr-TR" dirty="0" err="1" smtClean="0"/>
              <a:t>Tübitak</a:t>
            </a:r>
            <a:r>
              <a:rPr lang="tr-TR" dirty="0" smtClean="0"/>
              <a:t> 4007 Proje Yürütücüsü)</a:t>
            </a:r>
            <a:br>
              <a:rPr lang="tr-TR" dirty="0" smtClean="0"/>
            </a:br>
            <a:endParaRPr lang="tr-TR" dirty="0"/>
          </a:p>
        </p:txBody>
      </p:sp>
      <p:pic>
        <p:nvPicPr>
          <p:cNvPr id="21506" name="Picture 2" descr="H:\2017 PROJELER\4007 buca\Kiraz Foto\14715533_1213638648681785_1893221701037331516_o.jpg"/>
          <p:cNvPicPr>
            <a:picLocks noChangeAspect="1" noChangeArrowheads="1"/>
          </p:cNvPicPr>
          <p:nvPr/>
        </p:nvPicPr>
        <p:blipFill>
          <a:blip r:embed="rId2" cstate="print"/>
          <a:srcRect/>
          <a:stretch>
            <a:fillRect/>
          </a:stretch>
        </p:blipFill>
        <p:spPr bwMode="auto">
          <a:xfrm>
            <a:off x="971600" y="1628800"/>
            <a:ext cx="7040784" cy="39604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Etkinliklerin / atölye çalışmalarının tasarlanmasında, birikimi ve yetenekleri gereği aktif ve belirleyici rol oynayan, etkinliğe / atölyeye liderlik eden ve yürüten, gerektiğinde atölyede görev alacak rehberlere eğitim veren kişi veya kişiler.</a:t>
            </a:r>
          </a:p>
          <a:p>
            <a:endParaRPr lang="tr-TR" dirty="0" smtClean="0"/>
          </a:p>
          <a:p>
            <a:r>
              <a:rPr lang="tr-TR" dirty="0" smtClean="0">
                <a:solidFill>
                  <a:srgbClr val="FF0000"/>
                </a:solidFill>
              </a:rPr>
              <a:t>En az lisans mezunu!!!</a:t>
            </a:r>
          </a:p>
          <a:p>
            <a:r>
              <a:rPr lang="tr-TR" dirty="0" smtClean="0"/>
              <a:t>Atölye Lideri: 300 TL/gün, 900 TL/proje boyunca </a:t>
            </a:r>
          </a:p>
          <a:p>
            <a:endParaRPr lang="tr-TR" dirty="0"/>
          </a:p>
        </p:txBody>
      </p:sp>
      <p:sp>
        <p:nvSpPr>
          <p:cNvPr id="3" name="2 Başlık"/>
          <p:cNvSpPr>
            <a:spLocks noGrp="1"/>
          </p:cNvSpPr>
          <p:nvPr>
            <p:ph type="title"/>
          </p:nvPr>
        </p:nvSpPr>
        <p:spPr/>
        <p:txBody>
          <a:bodyPr/>
          <a:lstStyle/>
          <a:p>
            <a:r>
              <a:rPr lang="tr-TR" dirty="0" smtClean="0"/>
              <a:t>Atölye Lideri:</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Bilim şenliği süresince katılımcılara her konuda yönlendirme ve önderlik yapan; atölyelerin, gösterilerin ve organizasyonun tasarım, hazırlık ve uygulama aşamalarında destek görevi yapan kişi veya kişiler.</a:t>
            </a:r>
          </a:p>
          <a:p>
            <a:endParaRPr lang="tr-TR" dirty="0" smtClean="0"/>
          </a:p>
          <a:p>
            <a:r>
              <a:rPr lang="tr-TR" dirty="0" smtClean="0"/>
              <a:t>Öğrenci olabilir.</a:t>
            </a:r>
          </a:p>
          <a:p>
            <a:r>
              <a:rPr lang="tr-TR" dirty="0" smtClean="0"/>
              <a:t>Rehber Ücreti: 100 TL/gün, 300 TL/proje boyunca </a:t>
            </a:r>
          </a:p>
          <a:p>
            <a:endParaRPr lang="tr-TR" dirty="0"/>
          </a:p>
        </p:txBody>
      </p:sp>
      <p:sp>
        <p:nvSpPr>
          <p:cNvPr id="3" name="2 Başlık"/>
          <p:cNvSpPr>
            <a:spLocks noGrp="1"/>
          </p:cNvSpPr>
          <p:nvPr>
            <p:ph type="title"/>
          </p:nvPr>
        </p:nvSpPr>
        <p:spPr/>
        <p:txBody>
          <a:bodyPr/>
          <a:lstStyle/>
          <a:p>
            <a:r>
              <a:rPr lang="tr-TR" dirty="0" smtClean="0"/>
              <a:t>Rehber: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Bilim şenliği sırasında seminer, söyleşi, panelde görevli olan ve konuşma yapan kişi ve kişiler</a:t>
            </a:r>
          </a:p>
          <a:p>
            <a:endParaRPr lang="tr-TR" dirty="0" smtClean="0"/>
          </a:p>
          <a:p>
            <a:r>
              <a:rPr lang="tr-TR" dirty="0" smtClean="0"/>
              <a:t>Üniversitelerden destek alınacak.</a:t>
            </a:r>
          </a:p>
          <a:p>
            <a:r>
              <a:rPr lang="tr-TR" dirty="0" smtClean="0"/>
              <a:t>Konuşmacı: 200 TL/gün,</a:t>
            </a:r>
          </a:p>
          <a:p>
            <a:endParaRPr lang="tr-TR" dirty="0"/>
          </a:p>
        </p:txBody>
      </p:sp>
      <p:sp>
        <p:nvSpPr>
          <p:cNvPr id="3" name="2 Başlık"/>
          <p:cNvSpPr>
            <a:spLocks noGrp="1"/>
          </p:cNvSpPr>
          <p:nvPr>
            <p:ph type="title"/>
          </p:nvPr>
        </p:nvSpPr>
        <p:spPr/>
        <p:txBody>
          <a:bodyPr/>
          <a:lstStyle/>
          <a:p>
            <a:r>
              <a:rPr lang="tr-TR" dirty="0" smtClean="0"/>
              <a:t>Konuşmacı:</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Okul öncesi, ilkokul, ortaokul, lise öğrencileri ile yetişkinler,</a:t>
            </a:r>
          </a:p>
          <a:p>
            <a:endParaRPr lang="tr-TR" dirty="0" smtClean="0"/>
          </a:p>
          <a:p>
            <a:r>
              <a:rPr lang="tr-TR" dirty="0" smtClean="0"/>
              <a:t>Okul Öncesi ilkokul öğrencilerine yönelik atölyeler</a:t>
            </a:r>
          </a:p>
          <a:p>
            <a:r>
              <a:rPr lang="tr-TR" dirty="0" smtClean="0"/>
              <a:t>Ortaokul Lise öğrencilerine yönelik atölyeler</a:t>
            </a:r>
          </a:p>
          <a:p>
            <a:r>
              <a:rPr lang="tr-TR" dirty="0" smtClean="0"/>
              <a:t>Yetişkin Atölyeleri</a:t>
            </a:r>
          </a:p>
          <a:p>
            <a:r>
              <a:rPr lang="tr-TR" dirty="0" smtClean="0"/>
              <a:t>Engelli bireyler için atölye</a:t>
            </a:r>
          </a:p>
          <a:p>
            <a:endParaRPr lang="tr-TR" dirty="0" smtClean="0"/>
          </a:p>
          <a:p>
            <a:endParaRPr lang="tr-TR" dirty="0"/>
          </a:p>
        </p:txBody>
      </p:sp>
      <p:sp>
        <p:nvSpPr>
          <p:cNvPr id="3" name="2 Başlık"/>
          <p:cNvSpPr>
            <a:spLocks noGrp="1"/>
          </p:cNvSpPr>
          <p:nvPr>
            <p:ph type="title"/>
          </p:nvPr>
        </p:nvSpPr>
        <p:spPr/>
        <p:txBody>
          <a:bodyPr/>
          <a:lstStyle/>
          <a:p>
            <a:r>
              <a:rPr lang="tr-TR" dirty="0" smtClean="0"/>
              <a:t>Hedef Kitle</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pPr lvl="0"/>
            <a:r>
              <a:rPr lang="tr-TR" dirty="0" smtClean="0"/>
              <a:t>Bilim, teknoloji, toplum, çevre ve birey arasındaki etkileşimi sağlayarak, olay ve olguların anlaşılmasında bilimsel ve teknolojik bakış açısının gelişimini desteklemek, </a:t>
            </a:r>
          </a:p>
          <a:p>
            <a:pPr lvl="0"/>
            <a:r>
              <a:rPr lang="tr-TR" dirty="0" smtClean="0"/>
              <a:t>Etkileşimli etkinlikler yoluyla katılımcıları “yapan-yaşayan-paylaşan” konumuna getirmek, </a:t>
            </a:r>
          </a:p>
          <a:p>
            <a:pPr lvl="0"/>
            <a:r>
              <a:rPr lang="tr-TR" dirty="0" smtClean="0"/>
              <a:t>Bilimsel uygulamaları toplum ve birey ile buluşturarak toplumun ve/veya bireylerin bilim yapma sürecine dâhil olma cesaretini vermek, </a:t>
            </a:r>
          </a:p>
          <a:p>
            <a:pPr lvl="0"/>
            <a:r>
              <a:rPr lang="tr-TR" dirty="0" smtClean="0"/>
              <a:t>Farklı konularda gerçekleştirilen gözlem ve uygulamalarla katılımcılara disiplinler arası bir bakış açısı kazandırmak, </a:t>
            </a:r>
          </a:p>
          <a:p>
            <a:pPr lvl="0"/>
            <a:r>
              <a:rPr lang="tr-TR" dirty="0" smtClean="0"/>
              <a:t>Eğlenceli uygulamalarla, katılımcıların bilime, bilimsel bilgiye ve bilim insanına yönelik bakış açılarının olumlu yönde gelişmesine katkıda bulunmak, </a:t>
            </a:r>
          </a:p>
          <a:p>
            <a:pPr lvl="0"/>
            <a:r>
              <a:rPr lang="tr-TR" dirty="0" smtClean="0"/>
              <a:t> Bilim ve bilimsel süreçler konusunda </a:t>
            </a:r>
            <a:r>
              <a:rPr lang="tr-TR" dirty="0" err="1" smtClean="0"/>
              <a:t>farkındalık</a:t>
            </a:r>
            <a:r>
              <a:rPr lang="tr-TR" dirty="0" smtClean="0"/>
              <a:t> kazandırmak vb.</a:t>
            </a:r>
          </a:p>
          <a:p>
            <a:endParaRPr lang="tr-TR" dirty="0"/>
          </a:p>
        </p:txBody>
      </p:sp>
      <p:sp>
        <p:nvSpPr>
          <p:cNvPr id="3" name="2 Başlık"/>
          <p:cNvSpPr>
            <a:spLocks noGrp="1"/>
          </p:cNvSpPr>
          <p:nvPr>
            <p:ph type="title"/>
          </p:nvPr>
        </p:nvSpPr>
        <p:spPr/>
        <p:txBody>
          <a:bodyPr>
            <a:normAutofit fontScale="90000"/>
          </a:bodyPr>
          <a:lstStyle/>
          <a:p>
            <a:r>
              <a:rPr lang="tr-TR" dirty="0" smtClean="0"/>
              <a:t>Projelerde Aşağıdaki Kazanımların Sağlanması Beklenmektedir: </a:t>
            </a:r>
            <a:br>
              <a:rPr lang="tr-TR" dirty="0" smtClean="0"/>
            </a:b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0"/>
            <a:r>
              <a:rPr lang="tr-TR" dirty="0" smtClean="0"/>
              <a:t>Doğa Bilimleri </a:t>
            </a:r>
          </a:p>
          <a:p>
            <a:pPr lvl="0"/>
            <a:r>
              <a:rPr lang="tr-TR" dirty="0" smtClean="0"/>
              <a:t>Mühendislik ve Teknoloji Alanları </a:t>
            </a:r>
          </a:p>
          <a:p>
            <a:pPr lvl="0"/>
            <a:r>
              <a:rPr lang="tr-TR" dirty="0" smtClean="0"/>
              <a:t>Tıbbi Bilimler </a:t>
            </a:r>
          </a:p>
          <a:p>
            <a:pPr lvl="0"/>
            <a:r>
              <a:rPr lang="tr-TR" dirty="0" smtClean="0"/>
              <a:t>Tarımsal Bilimler </a:t>
            </a:r>
          </a:p>
          <a:p>
            <a:pPr lvl="0"/>
            <a:r>
              <a:rPr lang="tr-TR" dirty="0" smtClean="0"/>
              <a:t>Sosyal ve Beşeri Bilimler </a:t>
            </a:r>
          </a:p>
          <a:p>
            <a:endParaRPr lang="tr-TR" dirty="0"/>
          </a:p>
        </p:txBody>
      </p:sp>
      <p:sp>
        <p:nvSpPr>
          <p:cNvPr id="3" name="2 Başlık"/>
          <p:cNvSpPr>
            <a:spLocks noGrp="1"/>
          </p:cNvSpPr>
          <p:nvPr>
            <p:ph type="title"/>
          </p:nvPr>
        </p:nvSpPr>
        <p:spPr/>
        <p:txBody>
          <a:bodyPr>
            <a:normAutofit fontScale="90000"/>
          </a:bodyPr>
          <a:lstStyle/>
          <a:p>
            <a:r>
              <a:rPr lang="tr-TR" dirty="0" smtClean="0"/>
              <a:t> Proje Önerileri Aşağıdaki Alanlardan Bir Veya Birkaçını Kapsamalıdır: </a:t>
            </a:r>
            <a:br>
              <a:rPr lang="tr-TR" dirty="0" smtClean="0"/>
            </a:b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pPr lvl="0"/>
            <a:r>
              <a:rPr lang="tr-TR" dirty="0" smtClean="0"/>
              <a:t>Gözlem </a:t>
            </a:r>
          </a:p>
          <a:p>
            <a:pPr lvl="0"/>
            <a:r>
              <a:rPr lang="tr-TR" dirty="0" smtClean="0"/>
              <a:t>Atölye çalışmaları </a:t>
            </a:r>
          </a:p>
          <a:p>
            <a:pPr lvl="0"/>
            <a:r>
              <a:rPr lang="tr-TR" dirty="0" smtClean="0"/>
              <a:t>İçeriği oyunlar yoluyla aktaran etkinlikler (örneğin doğa, bilim oyunları) </a:t>
            </a:r>
          </a:p>
          <a:p>
            <a:pPr lvl="0"/>
            <a:r>
              <a:rPr lang="tr-TR" dirty="0" smtClean="0"/>
              <a:t>İçeriği sanatsal faaliyetlerle aktaran etkinlikler </a:t>
            </a:r>
          </a:p>
          <a:p>
            <a:pPr lvl="0"/>
            <a:r>
              <a:rPr lang="tr-TR" dirty="0" smtClean="0"/>
              <a:t>Drama, tiyatro ve sahne şovları </a:t>
            </a:r>
          </a:p>
          <a:p>
            <a:pPr lvl="0"/>
            <a:r>
              <a:rPr lang="tr-TR" dirty="0" smtClean="0"/>
              <a:t>Sergi ve gösteriler </a:t>
            </a:r>
          </a:p>
          <a:p>
            <a:pPr lvl="0"/>
            <a:r>
              <a:rPr lang="tr-TR" dirty="0" smtClean="0"/>
              <a:t>Söyleşi, seminer, panel vb. </a:t>
            </a:r>
          </a:p>
          <a:p>
            <a:pPr lvl="0"/>
            <a:r>
              <a:rPr lang="tr-TR" dirty="0" smtClean="0"/>
              <a:t>Grup çalışmaları 	</a:t>
            </a:r>
          </a:p>
          <a:p>
            <a:pPr lvl="0"/>
            <a:r>
              <a:rPr lang="tr-TR" dirty="0" smtClean="0"/>
              <a:t>Deneysel çalışmalar </a:t>
            </a:r>
          </a:p>
          <a:p>
            <a:pPr lvl="0"/>
            <a:r>
              <a:rPr lang="tr-TR" dirty="0" smtClean="0"/>
              <a:t>Etkileşimli uygulamalar </a:t>
            </a:r>
          </a:p>
          <a:p>
            <a:pPr lvl="0"/>
            <a:r>
              <a:rPr lang="tr-TR" dirty="0" smtClean="0"/>
              <a:t>Yarışmalar </a:t>
            </a:r>
          </a:p>
          <a:p>
            <a:endParaRPr lang="tr-TR" dirty="0"/>
          </a:p>
        </p:txBody>
      </p:sp>
      <p:sp>
        <p:nvSpPr>
          <p:cNvPr id="3" name="2 Başlık"/>
          <p:cNvSpPr>
            <a:spLocks noGrp="1"/>
          </p:cNvSpPr>
          <p:nvPr>
            <p:ph type="title"/>
          </p:nvPr>
        </p:nvSpPr>
        <p:spPr/>
        <p:txBody>
          <a:bodyPr>
            <a:normAutofit fontScale="90000"/>
          </a:bodyPr>
          <a:lstStyle/>
          <a:p>
            <a:r>
              <a:rPr lang="tr-TR" dirty="0" smtClean="0"/>
              <a:t>Proje Kapsamında Planlanan Etkinlikler Aşağıdakilerden Birkaçını İçerebilir: </a:t>
            </a:r>
            <a:br>
              <a:rPr lang="tr-TR" dirty="0" smtClean="0"/>
            </a:b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dirty="0" smtClean="0"/>
              <a:t>Bilim Şenlikleri Destekleme Programı destek üst limiti 100.000 TL (KDV dâhil) olarak belirlenmiştir.</a:t>
            </a:r>
          </a:p>
          <a:p>
            <a:r>
              <a:rPr lang="tr-TR" b="1" dirty="0" smtClean="0"/>
              <a:t>Desteklenebilecek Maliyet Kalemleri: </a:t>
            </a:r>
            <a:endParaRPr lang="tr-TR" dirty="0" smtClean="0"/>
          </a:p>
          <a:p>
            <a:r>
              <a:rPr lang="tr-TR" dirty="0" smtClean="0"/>
              <a:t>Projenin uygulanması için </a:t>
            </a:r>
            <a:r>
              <a:rPr lang="tr-TR" u="sng" dirty="0" smtClean="0"/>
              <a:t>gerekli sarf giderleri</a:t>
            </a:r>
            <a:r>
              <a:rPr lang="tr-TR" dirty="0" smtClean="0"/>
              <a:t>, hizmet alımı (atölye lideri, rehber, konuşmacı) ve organizasyon giderleri desteklenebilir maliyet kalemleri arasında yer almaktadır. </a:t>
            </a:r>
            <a:r>
              <a:rPr lang="tr-TR" u="sng" dirty="0" smtClean="0"/>
              <a:t>Demirbaş nitelikli hiçbir malzeme desteklenmemektedir. </a:t>
            </a:r>
            <a:endParaRPr lang="tr-TR" dirty="0" smtClean="0"/>
          </a:p>
          <a:p>
            <a:endParaRPr lang="tr-TR" dirty="0"/>
          </a:p>
        </p:txBody>
      </p:sp>
      <p:sp>
        <p:nvSpPr>
          <p:cNvPr id="3" name="2 Başlık"/>
          <p:cNvSpPr>
            <a:spLocks noGrp="1"/>
          </p:cNvSpPr>
          <p:nvPr>
            <p:ph type="title"/>
          </p:nvPr>
        </p:nvSpPr>
        <p:spPr/>
        <p:txBody>
          <a:bodyPr/>
          <a:lstStyle/>
          <a:p>
            <a:r>
              <a:rPr lang="tr-TR" dirty="0" smtClean="0"/>
              <a:t>Destek Miktarı: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4006 dan farkı ?</a:t>
            </a:r>
            <a:endParaRPr lang="tr-TR" dirty="0"/>
          </a:p>
        </p:txBody>
      </p:sp>
      <p:sp>
        <p:nvSpPr>
          <p:cNvPr id="4" name="3 Metin Yer Tutucusu"/>
          <p:cNvSpPr>
            <a:spLocks noGrp="1"/>
          </p:cNvSpPr>
          <p:nvPr>
            <p:ph type="body" idx="1"/>
          </p:nvPr>
        </p:nvSpPr>
        <p:spPr/>
        <p:txBody>
          <a:bodyPr/>
          <a:lstStyle/>
          <a:p>
            <a:r>
              <a:rPr lang="tr-TR" dirty="0" smtClean="0"/>
              <a:t>TÜBİTAK 4006</a:t>
            </a:r>
            <a:endParaRPr lang="tr-TR" dirty="0"/>
          </a:p>
        </p:txBody>
      </p:sp>
      <p:sp>
        <p:nvSpPr>
          <p:cNvPr id="5" name="4 Metin Yer Tutucusu"/>
          <p:cNvSpPr>
            <a:spLocks noGrp="1"/>
          </p:cNvSpPr>
          <p:nvPr>
            <p:ph type="body" sz="half" idx="3"/>
          </p:nvPr>
        </p:nvSpPr>
        <p:spPr/>
        <p:txBody>
          <a:bodyPr/>
          <a:lstStyle/>
          <a:p>
            <a:r>
              <a:rPr lang="tr-TR" dirty="0" smtClean="0"/>
              <a:t>TÜBİTAK 4007</a:t>
            </a:r>
            <a:endParaRPr lang="tr-TR" dirty="0"/>
          </a:p>
        </p:txBody>
      </p:sp>
      <p:sp>
        <p:nvSpPr>
          <p:cNvPr id="2" name="1 İçerik Yer Tutucusu"/>
          <p:cNvSpPr>
            <a:spLocks noGrp="1"/>
          </p:cNvSpPr>
          <p:nvPr>
            <p:ph sz="quarter" idx="2"/>
          </p:nvPr>
        </p:nvSpPr>
        <p:spPr/>
        <p:txBody>
          <a:bodyPr/>
          <a:lstStyle/>
          <a:p>
            <a:r>
              <a:rPr lang="tr-TR" dirty="0" smtClean="0"/>
              <a:t>4006 da proje yapılıyor.</a:t>
            </a:r>
          </a:p>
          <a:p>
            <a:r>
              <a:rPr lang="tr-TR" dirty="0" smtClean="0"/>
              <a:t>4006 5-12. sınıfları kapsıyor.</a:t>
            </a:r>
          </a:p>
          <a:p>
            <a:r>
              <a:rPr lang="tr-TR" dirty="0" smtClean="0"/>
              <a:t>4006 projeleri öğrenci yapıp sunuyor.</a:t>
            </a:r>
          </a:p>
          <a:p>
            <a:r>
              <a:rPr lang="tr-TR" dirty="0" smtClean="0"/>
              <a:t>4006 5000 TL Bütçesi var</a:t>
            </a:r>
            <a:endParaRPr lang="tr-TR" dirty="0"/>
          </a:p>
        </p:txBody>
      </p:sp>
      <p:sp>
        <p:nvSpPr>
          <p:cNvPr id="6" name="5 İçerik Yer Tutucusu"/>
          <p:cNvSpPr>
            <a:spLocks noGrp="1"/>
          </p:cNvSpPr>
          <p:nvPr>
            <p:ph sz="quarter" idx="4"/>
          </p:nvPr>
        </p:nvSpPr>
        <p:spPr/>
        <p:txBody>
          <a:bodyPr/>
          <a:lstStyle/>
          <a:p>
            <a:r>
              <a:rPr lang="tr-TR" dirty="0" smtClean="0"/>
              <a:t>4007 de etkinlikler var.</a:t>
            </a:r>
          </a:p>
          <a:p>
            <a:r>
              <a:rPr lang="tr-TR" dirty="0" smtClean="0"/>
              <a:t>4007 herkesi kapsıyor.</a:t>
            </a:r>
          </a:p>
          <a:p>
            <a:r>
              <a:rPr lang="tr-TR" dirty="0" smtClean="0"/>
              <a:t>4007 Öğretmenler etkinlikler yapıyor. Öğrenciler katılımcı.</a:t>
            </a:r>
          </a:p>
          <a:p>
            <a:r>
              <a:rPr lang="tr-TR" dirty="0" smtClean="0"/>
              <a:t>4007 100000TL bütçesi var.</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normAutofit fontScale="92500" lnSpcReduction="20000"/>
          </a:bodyPr>
          <a:lstStyle/>
          <a:p>
            <a:r>
              <a:rPr lang="tr-TR" dirty="0" smtClean="0"/>
              <a:t>Okul proje koordinatörü olarak sizlerden veya okullarınızdan katkı sağlamak isteyen olursa projeleri 24 Kasım 2017 tarihine kadar etkinlik başvuru formundan bildiriniz.</a:t>
            </a:r>
          </a:p>
          <a:p>
            <a:endParaRPr lang="tr-TR" dirty="0" smtClean="0"/>
          </a:p>
          <a:p>
            <a:endParaRPr lang="tr-TR" dirty="0" smtClean="0"/>
          </a:p>
          <a:p>
            <a:endParaRPr lang="tr-TR" dirty="0" smtClean="0"/>
          </a:p>
          <a:p>
            <a:endParaRPr lang="tr-TR" dirty="0" smtClean="0"/>
          </a:p>
          <a:p>
            <a:pPr>
              <a:buNone/>
            </a:pPr>
            <a:endParaRPr lang="tr-TR" dirty="0" smtClean="0"/>
          </a:p>
          <a:p>
            <a:endParaRPr lang="tr-TR" dirty="0" smtClean="0"/>
          </a:p>
          <a:p>
            <a:r>
              <a:rPr lang="tr-TR" dirty="0" smtClean="0"/>
              <a:t>Proje üst kurul tarafından etkinlikler seçilip gerekli düzenlemeler tarafınıza bildirilecektir.</a:t>
            </a:r>
            <a:endParaRPr lang="tr-TR" dirty="0"/>
          </a:p>
        </p:txBody>
      </p:sp>
      <p:sp>
        <p:nvSpPr>
          <p:cNvPr id="7" name="6 Başlık"/>
          <p:cNvSpPr>
            <a:spLocks noGrp="1"/>
          </p:cNvSpPr>
          <p:nvPr>
            <p:ph type="title"/>
          </p:nvPr>
        </p:nvSpPr>
        <p:spPr/>
        <p:txBody>
          <a:bodyPr/>
          <a:lstStyle/>
          <a:p>
            <a:r>
              <a:rPr lang="tr-TR" sz="4400" dirty="0" smtClean="0"/>
              <a:t>Biz neden buradayız?</a:t>
            </a:r>
            <a:endParaRPr lang="tr-TR" dirty="0"/>
          </a:p>
        </p:txBody>
      </p:sp>
      <p:pic>
        <p:nvPicPr>
          <p:cNvPr id="10" name="Picture 2"/>
          <p:cNvPicPr>
            <a:picLocks noChangeAspect="1" noChangeArrowheads="1"/>
          </p:cNvPicPr>
          <p:nvPr/>
        </p:nvPicPr>
        <p:blipFill>
          <a:blip r:embed="rId2" cstate="print"/>
          <a:srcRect/>
          <a:stretch>
            <a:fillRect/>
          </a:stretch>
        </p:blipFill>
        <p:spPr bwMode="auto">
          <a:xfrm>
            <a:off x="539552" y="2780928"/>
            <a:ext cx="8229600" cy="212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9"/>
            <a:ext cx="7499176" cy="4124258"/>
          </a:xfrm>
        </p:spPr>
        <p:txBody>
          <a:bodyPr/>
          <a:lstStyle/>
          <a:p>
            <a:endParaRPr lang="tr-TR" dirty="0"/>
          </a:p>
        </p:txBody>
      </p:sp>
      <p:sp>
        <p:nvSpPr>
          <p:cNvPr id="3" name="2 Başlık"/>
          <p:cNvSpPr>
            <a:spLocks noGrp="1"/>
          </p:cNvSpPr>
          <p:nvPr>
            <p:ph type="title"/>
          </p:nvPr>
        </p:nvSpPr>
        <p:spPr/>
        <p:txBody>
          <a:bodyPr>
            <a:normAutofit fontScale="90000"/>
          </a:bodyPr>
          <a:lstStyle/>
          <a:p>
            <a:r>
              <a:rPr lang="tr-TR" dirty="0" smtClean="0"/>
              <a:t>2017 Eşme Bilim Şenliği (</a:t>
            </a:r>
            <a:r>
              <a:rPr lang="tr-TR" dirty="0" err="1" smtClean="0"/>
              <a:t>Tübitak</a:t>
            </a:r>
            <a:r>
              <a:rPr lang="tr-TR" dirty="0" smtClean="0"/>
              <a:t> 4007 Atölye Lideri)</a:t>
            </a:r>
            <a:br>
              <a:rPr lang="tr-TR" dirty="0" smtClean="0"/>
            </a:br>
            <a:endParaRPr lang="tr-TR" dirty="0"/>
          </a:p>
        </p:txBody>
      </p:sp>
      <p:pic>
        <p:nvPicPr>
          <p:cNvPr id="22530" name="Picture 2" descr="H:\2017 PROJELER\4007 buca\Eşme foto\22730192_763996667123898_78436097491087111_n.jpg"/>
          <p:cNvPicPr>
            <a:picLocks noChangeAspect="1" noChangeArrowheads="1"/>
          </p:cNvPicPr>
          <p:nvPr/>
        </p:nvPicPr>
        <p:blipFill>
          <a:blip r:embed="rId2" cstate="print"/>
          <a:srcRect/>
          <a:stretch>
            <a:fillRect/>
          </a:stretch>
        </p:blipFill>
        <p:spPr bwMode="auto">
          <a:xfrm>
            <a:off x="827583" y="1628800"/>
            <a:ext cx="7424825" cy="417646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u="sng" dirty="0" smtClean="0">
                <a:hlinkClick r:id="rId2"/>
              </a:rPr>
              <a:t>https://www.facebook.com/kirazbilimsenligi/</a:t>
            </a:r>
            <a:endParaRPr lang="tr-TR" u="sng" dirty="0" smtClean="0"/>
          </a:p>
          <a:p>
            <a:endParaRPr lang="tr-TR" u="sng" dirty="0" smtClean="0"/>
          </a:p>
          <a:p>
            <a:endParaRPr lang="tr-TR" dirty="0" smtClean="0"/>
          </a:p>
          <a:p>
            <a:endParaRPr lang="tr-TR" u="sng" dirty="0" smtClean="0">
              <a:hlinkClick r:id="rId3"/>
            </a:endParaRPr>
          </a:p>
          <a:p>
            <a:endParaRPr lang="tr-TR" u="sng" dirty="0" smtClean="0">
              <a:hlinkClick r:id="rId3"/>
            </a:endParaRPr>
          </a:p>
          <a:p>
            <a:endParaRPr lang="tr-TR" u="sng" dirty="0" smtClean="0">
              <a:hlinkClick r:id="rId3"/>
            </a:endParaRPr>
          </a:p>
          <a:p>
            <a:r>
              <a:rPr lang="tr-TR" u="sng" dirty="0" smtClean="0">
                <a:hlinkClick r:id="rId3"/>
              </a:rPr>
              <a:t>https://www.facebook.com/esmebilimsenligi/</a:t>
            </a:r>
            <a:endParaRPr lang="tr-TR" dirty="0" smtClean="0"/>
          </a:p>
          <a:p>
            <a:endParaRPr lang="tr-TR" dirty="0"/>
          </a:p>
        </p:txBody>
      </p:sp>
      <p:sp>
        <p:nvSpPr>
          <p:cNvPr id="3" name="2 Başlık"/>
          <p:cNvSpPr>
            <a:spLocks noGrp="1"/>
          </p:cNvSpPr>
          <p:nvPr>
            <p:ph type="title"/>
          </p:nvPr>
        </p:nvSpPr>
        <p:spPr/>
        <p:txBody>
          <a:bodyPr/>
          <a:lstStyle/>
          <a:p>
            <a:r>
              <a:rPr lang="tr-TR" dirty="0" smtClean="0"/>
              <a:t>Örnek Bilim Şenliği :</a:t>
            </a:r>
            <a:endParaRPr lang="tr-TR" dirty="0"/>
          </a:p>
        </p:txBody>
      </p:sp>
      <p:pic>
        <p:nvPicPr>
          <p:cNvPr id="28674" name="Picture 2" descr="H:\2017 PROJELER\4007 buca\Kiraz Foto\14449731_1201315836580733_2828148746671171354_n.jpg"/>
          <p:cNvPicPr>
            <a:picLocks noChangeAspect="1" noChangeArrowheads="1"/>
          </p:cNvPicPr>
          <p:nvPr/>
        </p:nvPicPr>
        <p:blipFill>
          <a:blip r:embed="rId4" cstate="print"/>
          <a:srcRect/>
          <a:stretch>
            <a:fillRect/>
          </a:stretch>
        </p:blipFill>
        <p:spPr bwMode="auto">
          <a:xfrm>
            <a:off x="1403648" y="1988840"/>
            <a:ext cx="2117378" cy="2117378"/>
          </a:xfrm>
          <a:prstGeom prst="rect">
            <a:avLst/>
          </a:prstGeom>
          <a:noFill/>
        </p:spPr>
      </p:pic>
      <p:pic>
        <p:nvPicPr>
          <p:cNvPr id="28675" name="Picture 3" descr="H:\2017 PROJELER\4007 buca\Kiraz Foto\14494673_1201303846581932_8746849702899762992_n.jpg"/>
          <p:cNvPicPr>
            <a:picLocks noChangeAspect="1" noChangeArrowheads="1"/>
          </p:cNvPicPr>
          <p:nvPr/>
        </p:nvPicPr>
        <p:blipFill>
          <a:blip r:embed="rId5" cstate="print"/>
          <a:srcRect/>
          <a:stretch>
            <a:fillRect/>
          </a:stretch>
        </p:blipFill>
        <p:spPr bwMode="auto">
          <a:xfrm>
            <a:off x="3851920" y="1916832"/>
            <a:ext cx="2125290" cy="2125290"/>
          </a:xfrm>
          <a:prstGeom prst="rect">
            <a:avLst/>
          </a:prstGeom>
          <a:noFill/>
        </p:spPr>
      </p:pic>
      <p:pic>
        <p:nvPicPr>
          <p:cNvPr id="28676" name="Picture 4" descr="H:\2017 PROJELER\4007 buca\Eşme foto\18582084_1897556163847976_5788690205229222845_n.jpg"/>
          <p:cNvPicPr>
            <a:picLocks noChangeAspect="1" noChangeArrowheads="1"/>
          </p:cNvPicPr>
          <p:nvPr/>
        </p:nvPicPr>
        <p:blipFill>
          <a:blip r:embed="rId6" cstate="print"/>
          <a:srcRect/>
          <a:stretch>
            <a:fillRect/>
          </a:stretch>
        </p:blipFill>
        <p:spPr bwMode="auto">
          <a:xfrm>
            <a:off x="4139952" y="4797152"/>
            <a:ext cx="1800200" cy="1800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Teşekkürler.</a:t>
            </a:r>
            <a:endParaRPr lang="tr-TR" dirty="0"/>
          </a:p>
        </p:txBody>
      </p:sp>
      <p:pic>
        <p:nvPicPr>
          <p:cNvPr id="6" name="5 İçerik Yer Tutucusu" descr="49189488-Cartoon-children-student-are-studying-chemistry-working-and--Stock-Photo.jpg"/>
          <p:cNvPicPr>
            <a:picLocks noGrp="1" noChangeAspect="1"/>
          </p:cNvPicPr>
          <p:nvPr>
            <p:ph idx="1"/>
          </p:nvPr>
        </p:nvPicPr>
        <p:blipFill>
          <a:blip r:embed="rId2" cstate="print"/>
          <a:stretch>
            <a:fillRect/>
          </a:stretch>
        </p:blipFill>
        <p:spPr>
          <a:xfrm>
            <a:off x="1187624" y="1484784"/>
            <a:ext cx="6967938" cy="440052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556792"/>
            <a:ext cx="8229600" cy="4525963"/>
          </a:xfrm>
        </p:spPr>
        <p:txBody>
          <a:bodyPr>
            <a:noAutofit/>
          </a:bodyPr>
          <a:lstStyle/>
          <a:p>
            <a:endParaRPr lang="tr-TR" sz="2800" dirty="0"/>
          </a:p>
          <a:p>
            <a:r>
              <a:rPr lang="tr-TR" sz="2800" b="1" dirty="0" smtClean="0"/>
              <a:t>Çağrı </a:t>
            </a:r>
            <a:r>
              <a:rPr lang="tr-TR" sz="2800" b="1" dirty="0"/>
              <a:t>Kodu 	</a:t>
            </a:r>
            <a:r>
              <a:rPr lang="tr-TR" sz="2800" b="1" dirty="0" smtClean="0"/>
              <a:t>	</a:t>
            </a:r>
            <a:r>
              <a:rPr lang="tr-TR" sz="2800" dirty="0" smtClean="0"/>
              <a:t>: </a:t>
            </a:r>
            <a:r>
              <a:rPr lang="tr-TR" sz="2800" dirty="0"/>
              <a:t>4007 	</a:t>
            </a:r>
          </a:p>
          <a:p>
            <a:r>
              <a:rPr lang="tr-TR" sz="2800" b="1" dirty="0"/>
              <a:t>Çağrı </a:t>
            </a:r>
            <a:r>
              <a:rPr lang="tr-TR" sz="2800" b="1" dirty="0" smtClean="0"/>
              <a:t>Adı	 </a:t>
            </a:r>
            <a:r>
              <a:rPr lang="tr-TR" sz="2800" b="1" dirty="0"/>
              <a:t>	</a:t>
            </a:r>
            <a:r>
              <a:rPr lang="tr-TR" sz="2800" b="1" dirty="0" smtClean="0"/>
              <a:t>	</a:t>
            </a:r>
            <a:r>
              <a:rPr lang="tr-TR" sz="2800" dirty="0" smtClean="0"/>
              <a:t>: </a:t>
            </a:r>
            <a:r>
              <a:rPr lang="tr-TR" sz="2800" dirty="0"/>
              <a:t>Bilim Şenlikleri 	</a:t>
            </a:r>
          </a:p>
          <a:p>
            <a:r>
              <a:rPr lang="tr-TR" sz="2800" b="1" dirty="0"/>
              <a:t>Çağrı Türü 	</a:t>
            </a:r>
            <a:r>
              <a:rPr lang="tr-TR" sz="2800" b="1" dirty="0" smtClean="0"/>
              <a:t>	</a:t>
            </a:r>
            <a:r>
              <a:rPr lang="tr-TR" sz="2800" dirty="0" smtClean="0"/>
              <a:t>: </a:t>
            </a:r>
            <a:r>
              <a:rPr lang="tr-TR" sz="2800" dirty="0"/>
              <a:t>Periyodik Çağrı 	</a:t>
            </a:r>
          </a:p>
          <a:p>
            <a:r>
              <a:rPr lang="tr-TR" sz="2800" b="1" dirty="0"/>
              <a:t>Yayınlanma Dönemi </a:t>
            </a:r>
            <a:r>
              <a:rPr lang="tr-TR" sz="2800" b="1" dirty="0" smtClean="0"/>
              <a:t>	</a:t>
            </a:r>
            <a:r>
              <a:rPr lang="tr-TR" sz="2800" dirty="0" smtClean="0"/>
              <a:t>: </a:t>
            </a:r>
            <a:r>
              <a:rPr lang="tr-TR" sz="2400" dirty="0"/>
              <a:t>20 Kasım 2017 – </a:t>
            </a:r>
            <a:r>
              <a:rPr lang="tr-TR" sz="2400" dirty="0" smtClean="0"/>
              <a:t>22 </a:t>
            </a:r>
            <a:r>
              <a:rPr lang="tr-TR" sz="2400" dirty="0"/>
              <a:t>Ocak </a:t>
            </a:r>
            <a:r>
              <a:rPr lang="tr-TR" sz="2400" dirty="0" smtClean="0"/>
              <a:t>2018</a:t>
            </a:r>
            <a:endParaRPr lang="tr-TR" sz="2800" dirty="0"/>
          </a:p>
          <a:p>
            <a:r>
              <a:rPr lang="tr-TR" sz="2800" b="1" dirty="0" smtClean="0"/>
              <a:t>Başvuru </a:t>
            </a:r>
            <a:r>
              <a:rPr lang="tr-TR" sz="2800" b="1" dirty="0"/>
              <a:t>Son Tarihi </a:t>
            </a:r>
            <a:r>
              <a:rPr lang="tr-TR" sz="2800" dirty="0"/>
              <a:t>	: 22 Ocak 2018 </a:t>
            </a:r>
          </a:p>
          <a:p>
            <a:r>
              <a:rPr lang="tr-TR" sz="2800" b="1" dirty="0" smtClean="0"/>
              <a:t>Proje Süresi** </a:t>
            </a:r>
            <a:r>
              <a:rPr lang="tr-TR" sz="2800" dirty="0" smtClean="0"/>
              <a:t>		: </a:t>
            </a:r>
            <a:r>
              <a:rPr lang="tr-TR" sz="2800" dirty="0"/>
              <a:t>En fazla 12 ay 	</a:t>
            </a:r>
          </a:p>
          <a:p>
            <a:r>
              <a:rPr lang="tr-TR" sz="2800" b="1" dirty="0"/>
              <a:t>İlgili TÜBİTAK Birimi 	:</a:t>
            </a:r>
            <a:r>
              <a:rPr lang="tr-TR" sz="2400" dirty="0"/>
              <a:t> Bilim ve Toplum Daire Başkanlığı </a:t>
            </a:r>
            <a:r>
              <a:rPr lang="tr-TR" sz="2800" b="1" dirty="0"/>
              <a:t>	</a:t>
            </a:r>
          </a:p>
          <a:p>
            <a:endParaRPr lang="tr-TR" sz="2800" dirty="0"/>
          </a:p>
        </p:txBody>
      </p:sp>
      <p:sp>
        <p:nvSpPr>
          <p:cNvPr id="2" name="1 Başlık"/>
          <p:cNvSpPr>
            <a:spLocks noGrp="1"/>
          </p:cNvSpPr>
          <p:nvPr>
            <p:ph type="title"/>
          </p:nvPr>
        </p:nvSpPr>
        <p:spPr/>
        <p:txBody>
          <a:bodyPr/>
          <a:lstStyle/>
          <a:p>
            <a:r>
              <a:rPr lang="tr-TR" dirty="0" smtClean="0"/>
              <a:t>TÜBİTAK 4007</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4653337_719595374855588_8455321958937001984_n.mp4">
            <a:hlinkClick r:id="" action="ppaction://media"/>
          </p:cNvPr>
          <p:cNvPicPr>
            <a:picLocks noGrp="1" noRot="1" noChangeAspect="1"/>
          </p:cNvPicPr>
          <p:nvPr>
            <p:ph idx="1"/>
            <a:videoFile r:link="rId1"/>
          </p:nvPr>
        </p:nvPicPr>
        <p:blipFill>
          <a:blip r:embed="rId3" cstate="print"/>
          <a:stretch>
            <a:fillRect/>
          </a:stretch>
        </p:blipFill>
        <p:spPr>
          <a:xfrm>
            <a:off x="1187450" y="1268413"/>
            <a:ext cx="6573838" cy="4930775"/>
          </a:xfrm>
          <a:prstGeom prst="rect">
            <a:avLst/>
          </a:prstGeom>
        </p:spPr>
      </p:pic>
      <p:sp>
        <p:nvSpPr>
          <p:cNvPr id="2" name="1 Başlık"/>
          <p:cNvSpPr>
            <a:spLocks noGrp="1"/>
          </p:cNvSpPr>
          <p:nvPr>
            <p:ph type="title"/>
          </p:nvPr>
        </p:nvSpPr>
        <p:spPr/>
        <p:txBody>
          <a:bodyPr>
            <a:normAutofit/>
          </a:bodyPr>
          <a:lstStyle/>
          <a:p>
            <a:pPr algn="ctr"/>
            <a:r>
              <a:rPr lang="tr-TR" sz="5400" dirty="0" smtClean="0"/>
              <a:t>Biz neden buradayız?</a:t>
            </a:r>
            <a:endParaRPr lang="tr-TR" sz="5400" dirty="0"/>
          </a:p>
        </p:txBody>
      </p:sp>
      <p:sp>
        <p:nvSpPr>
          <p:cNvPr id="6" name="5 Metin kutusu"/>
          <p:cNvSpPr txBox="1"/>
          <p:nvPr/>
        </p:nvSpPr>
        <p:spPr>
          <a:xfrm>
            <a:off x="3491880" y="6309320"/>
            <a:ext cx="4259371" cy="369332"/>
          </a:xfrm>
          <a:prstGeom prst="rect">
            <a:avLst/>
          </a:prstGeom>
          <a:noFill/>
        </p:spPr>
        <p:txBody>
          <a:bodyPr wrap="none" rtlCol="0">
            <a:spAutoFit/>
          </a:bodyPr>
          <a:lstStyle/>
          <a:p>
            <a:r>
              <a:rPr lang="tr-TR" dirty="0" smtClean="0"/>
              <a:t>2016 KİRAZ BİLİM ŞENLİĞİNDEN BİR ATÖLYE</a:t>
            </a:r>
            <a:endParaRPr lang="tr-T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4810539"/>
          </a:xfrm>
        </p:spPr>
        <p:txBody>
          <a:bodyPr>
            <a:normAutofit/>
          </a:bodyPr>
          <a:lstStyle/>
          <a:p>
            <a:r>
              <a:rPr lang="tr-TR" b="1" dirty="0" smtClean="0"/>
              <a:t>Proje Adı		:</a:t>
            </a:r>
            <a:r>
              <a:rPr lang="tr-TR" dirty="0" smtClean="0"/>
              <a:t> </a:t>
            </a:r>
            <a:r>
              <a:rPr lang="tr-TR" dirty="0"/>
              <a:t>BUCA BİLİM </a:t>
            </a:r>
            <a:r>
              <a:rPr lang="tr-TR" dirty="0" smtClean="0"/>
              <a:t>ŞENLİĞİ</a:t>
            </a:r>
            <a:endParaRPr lang="tr-TR" dirty="0"/>
          </a:p>
          <a:p>
            <a:r>
              <a:rPr lang="tr-TR" b="1" dirty="0" smtClean="0"/>
              <a:t>Tema		:</a:t>
            </a:r>
            <a:r>
              <a:rPr lang="tr-TR" dirty="0" smtClean="0"/>
              <a:t> </a:t>
            </a:r>
            <a:r>
              <a:rPr lang="tr-TR" dirty="0"/>
              <a:t>Bilim Herkesin Hakkı!</a:t>
            </a:r>
          </a:p>
          <a:p>
            <a:r>
              <a:rPr lang="tr-TR" b="1" dirty="0"/>
              <a:t>Etkinlik </a:t>
            </a:r>
            <a:r>
              <a:rPr lang="tr-TR" b="1" dirty="0" smtClean="0"/>
              <a:t>Tarihi	: </a:t>
            </a:r>
            <a:r>
              <a:rPr lang="tr-TR" dirty="0"/>
              <a:t>11-12-13 Ekim 2018  </a:t>
            </a:r>
            <a:endParaRPr lang="tr-TR" dirty="0" smtClean="0"/>
          </a:p>
          <a:p>
            <a:pPr>
              <a:buNone/>
            </a:pPr>
            <a:r>
              <a:rPr lang="tr-TR" dirty="0" smtClean="0"/>
              <a:t>				(</a:t>
            </a:r>
            <a:r>
              <a:rPr lang="tr-TR" dirty="0"/>
              <a:t>Perşembe, Cuma, Cumartesi)</a:t>
            </a:r>
          </a:p>
          <a:p>
            <a:endParaRPr lang="tr-TR" dirty="0"/>
          </a:p>
        </p:txBody>
      </p:sp>
      <p:sp>
        <p:nvSpPr>
          <p:cNvPr id="2" name="1 Başlık"/>
          <p:cNvSpPr>
            <a:spLocks noGrp="1"/>
          </p:cNvSpPr>
          <p:nvPr>
            <p:ph type="title"/>
          </p:nvPr>
        </p:nvSpPr>
        <p:spPr/>
        <p:txBody>
          <a:bodyPr/>
          <a:lstStyle/>
          <a:p>
            <a:pPr algn="ctr"/>
            <a:r>
              <a:rPr lang="tr-TR" dirty="0" smtClean="0"/>
              <a:t>BUCA BİLİM ŞENLİĞİ</a:t>
            </a:r>
            <a:endParaRPr lang="tr-TR" dirty="0"/>
          </a:p>
        </p:txBody>
      </p:sp>
      <p:pic>
        <p:nvPicPr>
          <p:cNvPr id="3074" name="Picture 2" descr="H:\2017 PROJELER\4007 buca\Eşme foto\22519297_764006897122875_7506910522279634687_n.jpg"/>
          <p:cNvPicPr>
            <a:picLocks noChangeAspect="1" noChangeArrowheads="1"/>
          </p:cNvPicPr>
          <p:nvPr/>
        </p:nvPicPr>
        <p:blipFill>
          <a:blip r:embed="rId2" cstate="print"/>
          <a:srcRect/>
          <a:stretch>
            <a:fillRect/>
          </a:stretch>
        </p:blipFill>
        <p:spPr bwMode="auto">
          <a:xfrm>
            <a:off x="1475656" y="3068960"/>
            <a:ext cx="5400600" cy="30378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hçe.jpg"/>
          <p:cNvPicPr>
            <a:picLocks noGrp="1" noChangeAspect="1"/>
          </p:cNvPicPr>
          <p:nvPr>
            <p:ph idx="1"/>
          </p:nvPr>
        </p:nvPicPr>
        <p:blipFill>
          <a:blip r:embed="rId2" cstate="print"/>
          <a:stretch>
            <a:fillRect/>
          </a:stretch>
        </p:blipFill>
        <p:spPr>
          <a:xfrm>
            <a:off x="1043608" y="1268760"/>
            <a:ext cx="6840760" cy="4545700"/>
          </a:xfrm>
        </p:spPr>
      </p:pic>
      <p:sp>
        <p:nvSpPr>
          <p:cNvPr id="2" name="1 Başlık"/>
          <p:cNvSpPr>
            <a:spLocks noGrp="1"/>
          </p:cNvSpPr>
          <p:nvPr>
            <p:ph type="title"/>
          </p:nvPr>
        </p:nvSpPr>
        <p:spPr/>
        <p:txBody>
          <a:bodyPr>
            <a:normAutofit/>
          </a:bodyPr>
          <a:lstStyle/>
          <a:p>
            <a:r>
              <a:rPr lang="tr-TR" b="1" dirty="0" smtClean="0"/>
              <a:t>Etkinlik Yeri	:</a:t>
            </a:r>
            <a:r>
              <a:rPr lang="tr-TR" dirty="0" smtClean="0"/>
              <a:t> </a:t>
            </a:r>
            <a:r>
              <a:rPr lang="tr-TR" dirty="0" err="1" smtClean="0"/>
              <a:t>Hasanağa</a:t>
            </a:r>
            <a:r>
              <a:rPr lang="tr-TR" dirty="0" smtClean="0"/>
              <a:t> Bahçesi</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b="1" dirty="0"/>
              <a:t>Proje Yürütücüsü:</a:t>
            </a:r>
            <a:r>
              <a:rPr lang="tr-TR" dirty="0"/>
              <a:t> Barış TUFANTEPE </a:t>
            </a:r>
          </a:p>
          <a:p>
            <a:r>
              <a:rPr lang="tr-TR" b="1" dirty="0"/>
              <a:t>Projenin Yürütüldüğü Kurum / Kuruluş:  </a:t>
            </a:r>
            <a:r>
              <a:rPr lang="tr-TR" dirty="0"/>
              <a:t>Buca Mesleki ve Teknik Anadolu Lisesi (Buca M.T.A.L.) </a:t>
            </a:r>
            <a:endParaRPr lang="tr-TR" dirty="0" smtClean="0"/>
          </a:p>
          <a:p>
            <a:r>
              <a:rPr lang="tr-TR" b="1" dirty="0" smtClean="0"/>
              <a:t>Destekleyen / İş Birliği Yapılan Kurum / Kuruluş: </a:t>
            </a:r>
          </a:p>
          <a:p>
            <a:r>
              <a:rPr lang="tr-TR" b="1" dirty="0" smtClean="0"/>
              <a:t> </a:t>
            </a:r>
            <a:r>
              <a:rPr lang="tr-TR" dirty="0" smtClean="0"/>
              <a:t>Buca Kaymakamlığı, </a:t>
            </a:r>
          </a:p>
          <a:p>
            <a:r>
              <a:rPr lang="tr-TR" dirty="0" smtClean="0"/>
              <a:t> Buca İlçe Milli Eğitim Müdürlüğü,</a:t>
            </a:r>
          </a:p>
          <a:p>
            <a:r>
              <a:rPr lang="tr-TR" dirty="0" smtClean="0"/>
              <a:t> Buca Belediyesi,</a:t>
            </a:r>
          </a:p>
          <a:p>
            <a:r>
              <a:rPr lang="tr-TR" dirty="0" smtClean="0"/>
              <a:t> İzmir İl MEM EBA Ekibi, </a:t>
            </a:r>
          </a:p>
          <a:p>
            <a:r>
              <a:rPr lang="tr-TR" dirty="0" smtClean="0"/>
              <a:t> Üniversiteler, </a:t>
            </a:r>
          </a:p>
          <a:p>
            <a:r>
              <a:rPr lang="tr-TR" dirty="0" smtClean="0"/>
              <a:t> Engelli Dernekleri</a:t>
            </a:r>
          </a:p>
          <a:p>
            <a:endParaRPr lang="tr-TR" dirty="0"/>
          </a:p>
          <a:p>
            <a:endParaRPr lang="tr-TR" dirty="0"/>
          </a:p>
        </p:txBody>
      </p:sp>
      <p:sp>
        <p:nvSpPr>
          <p:cNvPr id="2" name="1 Başlık"/>
          <p:cNvSpPr>
            <a:spLocks noGrp="1"/>
          </p:cNvSpPr>
          <p:nvPr>
            <p:ph type="title"/>
          </p:nvPr>
        </p:nvSpPr>
        <p:spPr/>
        <p:txBody>
          <a:bodyPr/>
          <a:lstStyle/>
          <a:p>
            <a:r>
              <a:rPr lang="tr-TR" dirty="0" smtClean="0"/>
              <a:t>Proje Ekibi</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TotalTime>
  <Words>1016</Words>
  <Application>Microsoft Office PowerPoint</Application>
  <PresentationFormat>Ekran Gösterisi (4:3)</PresentationFormat>
  <Paragraphs>171</Paragraphs>
  <Slides>41</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Calibri</vt:lpstr>
      <vt:lpstr>Verdana</vt:lpstr>
      <vt:lpstr>Wingdings 2</vt:lpstr>
      <vt:lpstr>Wingdings 3</vt:lpstr>
      <vt:lpstr>Kalabalık</vt:lpstr>
      <vt:lpstr>2017-2018 TÜBİTAK 4007 BİLİM ŞENLİĞİ ÇAĞRISI </vt:lpstr>
      <vt:lpstr>2015-2016 Kiraz’ da 4006 Bilim Fuarı </vt:lpstr>
      <vt:lpstr>2016 Kiraz Bilim Şenliği  ( Tübitak 4007 Proje Yürütücüsü) </vt:lpstr>
      <vt:lpstr>2017 Eşme Bilim Şenliği (Tübitak 4007 Atölye Lideri) </vt:lpstr>
      <vt:lpstr>TÜBİTAK 4007</vt:lpstr>
      <vt:lpstr>Biz neden buradayız?</vt:lpstr>
      <vt:lpstr>BUCA BİLİM ŞENLİĞİ</vt:lpstr>
      <vt:lpstr>Etkinlik Yeri : Hasanağa Bahçesi</vt:lpstr>
      <vt:lpstr>Proje Ekibi</vt:lpstr>
      <vt:lpstr>Proje Ekibi</vt:lpstr>
      <vt:lpstr>Proje Üst Kurulu: </vt:lpstr>
      <vt:lpstr>4007 Bilim Şenliği Destekleme Programı,</vt:lpstr>
      <vt:lpstr>PowerPoint Sunusu</vt:lpstr>
      <vt:lpstr>Örnek Etkinlik Başlıkları</vt:lpstr>
      <vt:lpstr>Atölye Çalışması:</vt:lpstr>
      <vt:lpstr>Uzay Bilimleri Atölyesi</vt:lpstr>
      <vt:lpstr>Örnek Atölyeler; </vt:lpstr>
      <vt:lpstr>Robotumu Tasarılıyorum</vt:lpstr>
      <vt:lpstr>Tıraş Köpüğü ile Ebru Çalışması</vt:lpstr>
      <vt:lpstr>Fotoğraf ile Bilimin Buluşması</vt:lpstr>
      <vt:lpstr>Uzay Küresi</vt:lpstr>
      <vt:lpstr>Androyun ve Nesnemi Üretiyorum</vt:lpstr>
      <vt:lpstr>Drama Atölyesi</vt:lpstr>
      <vt:lpstr>Robotik Atölyesi</vt:lpstr>
      <vt:lpstr>Halı Dokuma Atölyesi</vt:lpstr>
      <vt:lpstr>Halı Dokuma Atölyesi</vt:lpstr>
      <vt:lpstr>Ebru ile Ayraç Atölyesi</vt:lpstr>
      <vt:lpstr>Ahşap Oyuncak Atölyesi</vt:lpstr>
      <vt:lpstr>Etkinlik Seçimi: </vt:lpstr>
      <vt:lpstr>Atölye Lideri:</vt:lpstr>
      <vt:lpstr>Rehber:</vt:lpstr>
      <vt:lpstr>Konuşmacı:</vt:lpstr>
      <vt:lpstr>Hedef Kitle</vt:lpstr>
      <vt:lpstr>Projelerde Aşağıdaki Kazanımların Sağlanması Beklenmektedir:  </vt:lpstr>
      <vt:lpstr> Proje Önerileri Aşağıdaki Alanlardan Bir Veya Birkaçını Kapsamalıdır:  </vt:lpstr>
      <vt:lpstr>Proje Kapsamında Planlanan Etkinlikler Aşağıdakilerden Birkaçını İçerebilir:  </vt:lpstr>
      <vt:lpstr>Destek Miktarı: </vt:lpstr>
      <vt:lpstr>4006 dan farkı ?</vt:lpstr>
      <vt:lpstr>Biz neden buradayız?</vt:lpstr>
      <vt:lpstr>Örnek Bilim Şenliği :</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2017-2018 TÜBİTAK 4007 BİLİM ŞENLİĞİ ÇAĞRISI</dc:title>
  <dc:creator>ASUS</dc:creator>
  <cp:lastModifiedBy>ronaldinho424</cp:lastModifiedBy>
  <cp:revision>16</cp:revision>
  <dcterms:created xsi:type="dcterms:W3CDTF">2017-11-14T07:10:33Z</dcterms:created>
  <dcterms:modified xsi:type="dcterms:W3CDTF">2017-11-15T07:14:22Z</dcterms:modified>
</cp:coreProperties>
</file>